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8"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Lato Bold" panose="020F0502020204030203"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9" d="100"/>
          <a:sy n="49" d="100"/>
        </p:scale>
        <p:origin x="1042"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AutoShape 29"/>
          <p:cNvSpPr/>
          <p:nvPr/>
        </p:nvSpPr>
        <p:spPr>
          <a:xfrm>
            <a:off x="8911345" y="6807133"/>
            <a:ext cx="465310" cy="0"/>
          </a:xfrm>
          <a:prstGeom prst="line">
            <a:avLst/>
          </a:prstGeom>
          <a:ln w="38100" cap="flat">
            <a:solidFill>
              <a:srgbClr val="000000"/>
            </a:solidFill>
            <a:prstDash val="solid"/>
            <a:headEnd type="none" w="sm" len="sm"/>
            <a:tailEnd type="none" w="sm" len="sm"/>
          </a:ln>
        </p:spPr>
      </p:sp>
      <p:sp>
        <p:nvSpPr>
          <p:cNvPr id="30" name="Freeform 30"/>
          <p:cNvSpPr/>
          <p:nvPr/>
        </p:nvSpPr>
        <p:spPr>
          <a:xfrm>
            <a:off x="10668584" y="2946265"/>
            <a:ext cx="1545950" cy="1467247"/>
          </a:xfrm>
          <a:custGeom>
            <a:avLst/>
            <a:gdLst/>
            <a:ahLst/>
            <a:cxnLst/>
            <a:rect l="l" t="t" r="r" b="b"/>
            <a:pathLst>
              <a:path w="1545950" h="1467247">
                <a:moveTo>
                  <a:pt x="0" y="0"/>
                </a:moveTo>
                <a:lnTo>
                  <a:pt x="1545950" y="0"/>
                </a:lnTo>
                <a:lnTo>
                  <a:pt x="1545950" y="1467247"/>
                </a:lnTo>
                <a:lnTo>
                  <a:pt x="0" y="1467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1" name="Picture 31"/>
          <p:cNvPicPr>
            <a:picLocks noChangeAspect="1"/>
          </p:cNvPicPr>
          <p:nvPr/>
        </p:nvPicPr>
        <p:blipFill>
          <a:blip r:embed="rId4">
            <a:alphaModFix amt="9999"/>
          </a:blip>
          <a:srcRect/>
          <a:stretch>
            <a:fillRect/>
          </a:stretch>
        </p:blipFill>
        <p:spPr>
          <a:xfrm>
            <a:off x="4274414" y="1028700"/>
            <a:ext cx="9739172" cy="8229600"/>
          </a:xfrm>
          <a:prstGeom prst="rect">
            <a:avLst/>
          </a:prstGeom>
        </p:spPr>
      </p:pic>
      <p:sp>
        <p:nvSpPr>
          <p:cNvPr id="32" name="TextBox 32"/>
          <p:cNvSpPr txBox="1"/>
          <p:nvPr/>
        </p:nvSpPr>
        <p:spPr>
          <a:xfrm>
            <a:off x="4315860" y="4313476"/>
            <a:ext cx="9656280" cy="2273288"/>
          </a:xfrm>
          <a:prstGeom prst="rect">
            <a:avLst/>
          </a:prstGeom>
        </p:spPr>
        <p:txBody>
          <a:bodyPr lIns="0" tIns="0" rIns="0" bIns="0" rtlCol="0" anchor="t">
            <a:spAutoFit/>
          </a:bodyPr>
          <a:lstStyle/>
          <a:p>
            <a:pPr algn="ctr">
              <a:lnSpc>
                <a:spcPts val="9100"/>
              </a:lnSpc>
            </a:pPr>
            <a:r>
              <a:rPr lang="en-US" sz="6500">
                <a:solidFill>
                  <a:srgbClr val="2E2E2E"/>
                </a:solidFill>
                <a:latin typeface="Lato Bold"/>
              </a:rPr>
              <a:t>Employee Travel Booking Project</a:t>
            </a:r>
          </a:p>
        </p:txBody>
      </p:sp>
      <p:sp>
        <p:nvSpPr>
          <p:cNvPr id="33" name="TextBox 33"/>
          <p:cNvSpPr txBox="1"/>
          <p:nvPr/>
        </p:nvSpPr>
        <p:spPr>
          <a:xfrm>
            <a:off x="7619416" y="3385279"/>
            <a:ext cx="3049168" cy="688961"/>
          </a:xfrm>
          <a:prstGeom prst="rect">
            <a:avLst/>
          </a:prstGeom>
        </p:spPr>
        <p:txBody>
          <a:bodyPr lIns="0" tIns="0" rIns="0" bIns="0" rtlCol="0" anchor="t">
            <a:spAutoFit/>
          </a:bodyPr>
          <a:lstStyle/>
          <a:p>
            <a:pPr algn="ctr">
              <a:lnSpc>
                <a:spcPts val="5600"/>
              </a:lnSpc>
            </a:pPr>
            <a:r>
              <a:rPr lang="en-US" sz="4000">
                <a:solidFill>
                  <a:srgbClr val="2E2E2E"/>
                </a:solidFill>
                <a:latin typeface="Lato Bold"/>
              </a:rPr>
              <a:t>.NET Track</a:t>
            </a:r>
          </a:p>
        </p:txBody>
      </p:sp>
      <p:sp>
        <p:nvSpPr>
          <p:cNvPr id="34" name="TextBox 34"/>
          <p:cNvSpPr txBox="1"/>
          <p:nvPr/>
        </p:nvSpPr>
        <p:spPr>
          <a:xfrm>
            <a:off x="7040947" y="7054783"/>
            <a:ext cx="4321419" cy="382255"/>
          </a:xfrm>
          <a:prstGeom prst="rect">
            <a:avLst/>
          </a:prstGeom>
        </p:spPr>
        <p:txBody>
          <a:bodyPr lIns="0" tIns="0" rIns="0" bIns="0" rtlCol="0" anchor="t">
            <a:spAutoFit/>
          </a:bodyPr>
          <a:lstStyle/>
          <a:p>
            <a:pPr algn="ctr">
              <a:lnSpc>
                <a:spcPts val="3080"/>
              </a:lnSpc>
            </a:pPr>
            <a:r>
              <a:rPr lang="en-US" sz="2200">
                <a:solidFill>
                  <a:srgbClr val="4D4D4D"/>
                </a:solidFill>
                <a:latin typeface="Lato"/>
              </a:rPr>
              <a:t>Presented by Vidya Mane- 220359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7B96D4"/>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415389" y="2338499"/>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/10</a:t>
            </a:r>
          </a:p>
        </p:txBody>
      </p:sp>
      <p:sp>
        <p:nvSpPr>
          <p:cNvPr id="7" name="TextBox 7"/>
          <p:cNvSpPr txBox="1"/>
          <p:nvPr/>
        </p:nvSpPr>
        <p:spPr>
          <a:xfrm>
            <a:off x="1028700" y="701992"/>
            <a:ext cx="7081682" cy="1202380"/>
          </a:xfrm>
          <a:prstGeom prst="rect">
            <a:avLst/>
          </a:prstGeom>
        </p:spPr>
        <p:txBody>
          <a:bodyPr lIns="0" tIns="0" rIns="0" bIns="0" rtlCol="0" anchor="t">
            <a:spAutoFit/>
          </a:bodyPr>
          <a:lstStyle/>
          <a:p>
            <a:pPr>
              <a:lnSpc>
                <a:spcPts val="10360"/>
              </a:lnSpc>
            </a:pPr>
            <a:r>
              <a:rPr lang="en-US" sz="7400" u="sng" dirty="0">
                <a:solidFill>
                  <a:schemeClr val="bg1"/>
                </a:solidFill>
                <a:latin typeface="Lato Bold"/>
              </a:rPr>
              <a:t>Project Screen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32571" cy="10287000"/>
            <a:chOff x="0" y="0"/>
            <a:chExt cx="1483475" cy="2709333"/>
          </a:xfrm>
        </p:grpSpPr>
        <p:sp>
          <p:nvSpPr>
            <p:cNvPr id="3" name="Freeform 3"/>
            <p:cNvSpPr/>
            <p:nvPr/>
          </p:nvSpPr>
          <p:spPr>
            <a:xfrm>
              <a:off x="0" y="0"/>
              <a:ext cx="1483476" cy="2709333"/>
            </a:xfrm>
            <a:custGeom>
              <a:avLst/>
              <a:gdLst/>
              <a:ahLst/>
              <a:cxnLst/>
              <a:rect l="l" t="t" r="r" b="b"/>
              <a:pathLst>
                <a:path w="1483476" h="2709333">
                  <a:moveTo>
                    <a:pt x="0" y="0"/>
                  </a:moveTo>
                  <a:lnTo>
                    <a:pt x="1483476" y="0"/>
                  </a:lnTo>
                  <a:lnTo>
                    <a:pt x="1483476" y="2709333"/>
                  </a:lnTo>
                  <a:lnTo>
                    <a:pt x="0" y="2709333"/>
                  </a:lnTo>
                  <a:close/>
                </a:path>
              </a:pathLst>
            </a:custGeom>
            <a:solidFill>
              <a:srgbClr val="B1C9EB"/>
            </a:solidFill>
          </p:spPr>
        </p:sp>
        <p:sp>
          <p:nvSpPr>
            <p:cNvPr id="4" name="TextBox 4"/>
            <p:cNvSpPr txBox="1"/>
            <p:nvPr/>
          </p:nvSpPr>
          <p:spPr>
            <a:xfrm>
              <a:off x="0" y="-38100"/>
              <a:ext cx="1483475"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32571" y="0"/>
            <a:ext cx="12655429" cy="10287000"/>
            <a:chOff x="0" y="0"/>
            <a:chExt cx="3333117" cy="2709333"/>
          </a:xfrm>
        </p:grpSpPr>
        <p:sp>
          <p:nvSpPr>
            <p:cNvPr id="6" name="Freeform 6"/>
            <p:cNvSpPr/>
            <p:nvPr/>
          </p:nvSpPr>
          <p:spPr>
            <a:xfrm>
              <a:off x="0" y="0"/>
              <a:ext cx="3333117" cy="2709333"/>
            </a:xfrm>
            <a:custGeom>
              <a:avLst/>
              <a:gdLst/>
              <a:ahLst/>
              <a:cxnLst/>
              <a:rect l="l" t="t" r="r" b="b"/>
              <a:pathLst>
                <a:path w="3333117" h="2709333">
                  <a:moveTo>
                    <a:pt x="0" y="0"/>
                  </a:moveTo>
                  <a:lnTo>
                    <a:pt x="3333117" y="0"/>
                  </a:lnTo>
                  <a:lnTo>
                    <a:pt x="3333117" y="2709333"/>
                  </a:lnTo>
                  <a:lnTo>
                    <a:pt x="0" y="2709333"/>
                  </a:lnTo>
                  <a:close/>
                </a:path>
              </a:pathLst>
            </a:custGeom>
            <a:solidFill>
              <a:srgbClr val="7B96D4"/>
            </a:solidFill>
          </p:spPr>
        </p:sp>
        <p:sp>
          <p:nvSpPr>
            <p:cNvPr id="7" name="TextBox 7"/>
            <p:cNvSpPr txBox="1"/>
            <p:nvPr/>
          </p:nvSpPr>
          <p:spPr>
            <a:xfrm>
              <a:off x="0" y="-38100"/>
              <a:ext cx="3333117" cy="27474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1159" y="3183358"/>
            <a:ext cx="5370253" cy="3920285"/>
          </a:xfrm>
          <a:custGeom>
            <a:avLst/>
            <a:gdLst/>
            <a:ahLst/>
            <a:cxnLst/>
            <a:rect l="l" t="t" r="r" b="b"/>
            <a:pathLst>
              <a:path w="5370253" h="3920285">
                <a:moveTo>
                  <a:pt x="0" y="0"/>
                </a:moveTo>
                <a:lnTo>
                  <a:pt x="5370253" y="0"/>
                </a:lnTo>
                <a:lnTo>
                  <a:pt x="5370253" y="3920284"/>
                </a:lnTo>
                <a:lnTo>
                  <a:pt x="0" y="3920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088848" y="5424488"/>
            <a:ext cx="11383816" cy="2559419"/>
          </a:xfrm>
          <a:prstGeom prst="rect">
            <a:avLst/>
          </a:prstGeom>
        </p:spPr>
        <p:txBody>
          <a:bodyPr lIns="0" tIns="0" rIns="0" bIns="0" rtlCol="0" anchor="t">
            <a:spAutoFit/>
          </a:bodyPr>
          <a:lstStyle/>
          <a:p>
            <a:pPr algn="just">
              <a:lnSpc>
                <a:spcPts val="2879"/>
              </a:lnSpc>
            </a:pPr>
            <a:r>
              <a:rPr lang="en-US" sz="1799" dirty="0">
                <a:solidFill>
                  <a:schemeClr val="bg1"/>
                </a:solidFill>
                <a:latin typeface="Lato"/>
              </a:rPr>
              <a:t>In closing, the Employee Travel Booking MVC Application is your one-stop solution for efficient travel management. It simplifies the travel request process, enhances security, and supports decision-making. With a user-friendly interface, it caters to employees, managers, and travel agents, making it the perfect tool for modern businesses. </a:t>
            </a:r>
          </a:p>
          <a:p>
            <a:pPr>
              <a:lnSpc>
                <a:spcPts val="2879"/>
              </a:lnSpc>
            </a:pPr>
            <a:endParaRPr lang="en-US" sz="1799" dirty="0">
              <a:solidFill>
                <a:srgbClr val="4D4D4D"/>
              </a:solidFill>
              <a:latin typeface="Lato"/>
            </a:endParaRPr>
          </a:p>
          <a:p>
            <a:pPr>
              <a:lnSpc>
                <a:spcPts val="2879"/>
              </a:lnSpc>
            </a:pPr>
            <a:endParaRPr lang="en-US" sz="1799" dirty="0">
              <a:solidFill>
                <a:srgbClr val="4D4D4D"/>
              </a:solidFill>
              <a:latin typeface="Lato"/>
            </a:endParaRPr>
          </a:p>
          <a:p>
            <a:pPr>
              <a:lnSpc>
                <a:spcPts val="2879"/>
              </a:lnSpc>
            </a:pPr>
            <a:endParaRPr lang="en-US" sz="1799" dirty="0">
              <a:solidFill>
                <a:srgbClr val="4D4D4D"/>
              </a:solidFill>
              <a:latin typeface="Lato"/>
            </a:endParaRPr>
          </a:p>
        </p:txBody>
      </p:sp>
      <p:sp>
        <p:nvSpPr>
          <p:cNvPr id="10" name="TextBox 10"/>
          <p:cNvSpPr txBox="1"/>
          <p:nvPr/>
        </p:nvSpPr>
        <p:spPr>
          <a:xfrm>
            <a:off x="1028700"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/11</a:t>
            </a:r>
          </a:p>
        </p:txBody>
      </p:sp>
      <p:sp>
        <p:nvSpPr>
          <p:cNvPr id="11" name="TextBox 11"/>
          <p:cNvSpPr txBox="1"/>
          <p:nvPr/>
        </p:nvSpPr>
        <p:spPr>
          <a:xfrm>
            <a:off x="6088848" y="2859087"/>
            <a:ext cx="7377228" cy="1202380"/>
          </a:xfrm>
          <a:prstGeom prst="rect">
            <a:avLst/>
          </a:prstGeom>
        </p:spPr>
        <p:txBody>
          <a:bodyPr lIns="0" tIns="0" rIns="0" bIns="0" rtlCol="0" anchor="t">
            <a:spAutoFit/>
          </a:bodyPr>
          <a:lstStyle/>
          <a:p>
            <a:pPr algn="just">
              <a:lnSpc>
                <a:spcPts val="10360"/>
              </a:lnSpc>
            </a:pPr>
            <a:r>
              <a:rPr lang="en-US" sz="7400" u="sng" dirty="0">
                <a:solidFill>
                  <a:schemeClr val="bg1"/>
                </a:solidFill>
                <a:latin typeface="Lato"/>
              </a:rPr>
              <a:t>Conclusion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32571" cy="10287000"/>
            <a:chOff x="0" y="0"/>
            <a:chExt cx="1483475" cy="2709333"/>
          </a:xfrm>
        </p:grpSpPr>
        <p:sp>
          <p:nvSpPr>
            <p:cNvPr id="3" name="Freeform 3"/>
            <p:cNvSpPr/>
            <p:nvPr/>
          </p:nvSpPr>
          <p:spPr>
            <a:xfrm>
              <a:off x="0" y="0"/>
              <a:ext cx="1483476" cy="2709333"/>
            </a:xfrm>
            <a:custGeom>
              <a:avLst/>
              <a:gdLst/>
              <a:ahLst/>
              <a:cxnLst/>
              <a:rect l="l" t="t" r="r" b="b"/>
              <a:pathLst>
                <a:path w="1483476" h="2709333">
                  <a:moveTo>
                    <a:pt x="0" y="0"/>
                  </a:moveTo>
                  <a:lnTo>
                    <a:pt x="1483476" y="0"/>
                  </a:lnTo>
                  <a:lnTo>
                    <a:pt x="1483476" y="2709333"/>
                  </a:lnTo>
                  <a:lnTo>
                    <a:pt x="0" y="2709333"/>
                  </a:lnTo>
                  <a:close/>
                </a:path>
              </a:pathLst>
            </a:custGeom>
            <a:solidFill>
              <a:srgbClr val="B1C9EB"/>
            </a:solidFill>
          </p:spPr>
        </p:sp>
        <p:sp>
          <p:nvSpPr>
            <p:cNvPr id="4" name="TextBox 4"/>
            <p:cNvSpPr txBox="1"/>
            <p:nvPr/>
          </p:nvSpPr>
          <p:spPr>
            <a:xfrm>
              <a:off x="0" y="-38100"/>
              <a:ext cx="1483475"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32571" y="0"/>
            <a:ext cx="12655429" cy="10287000"/>
            <a:chOff x="0" y="0"/>
            <a:chExt cx="3333117" cy="2709333"/>
          </a:xfrm>
        </p:grpSpPr>
        <p:sp>
          <p:nvSpPr>
            <p:cNvPr id="6" name="Freeform 6"/>
            <p:cNvSpPr/>
            <p:nvPr/>
          </p:nvSpPr>
          <p:spPr>
            <a:xfrm>
              <a:off x="0" y="0"/>
              <a:ext cx="3333117" cy="2709333"/>
            </a:xfrm>
            <a:custGeom>
              <a:avLst/>
              <a:gdLst/>
              <a:ahLst/>
              <a:cxnLst/>
              <a:rect l="l" t="t" r="r" b="b"/>
              <a:pathLst>
                <a:path w="3333117" h="2709333">
                  <a:moveTo>
                    <a:pt x="0" y="0"/>
                  </a:moveTo>
                  <a:lnTo>
                    <a:pt x="3333117" y="0"/>
                  </a:lnTo>
                  <a:lnTo>
                    <a:pt x="3333117" y="2709333"/>
                  </a:lnTo>
                  <a:lnTo>
                    <a:pt x="0" y="2709333"/>
                  </a:lnTo>
                  <a:close/>
                </a:path>
              </a:pathLst>
            </a:custGeom>
            <a:solidFill>
              <a:srgbClr val="7B96D4"/>
            </a:solidFill>
          </p:spPr>
        </p:sp>
        <p:sp>
          <p:nvSpPr>
            <p:cNvPr id="7" name="TextBox 7"/>
            <p:cNvSpPr txBox="1"/>
            <p:nvPr/>
          </p:nvSpPr>
          <p:spPr>
            <a:xfrm>
              <a:off x="0" y="-38100"/>
              <a:ext cx="3333117" cy="27474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11662" y="3089785"/>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11662" y="5207945"/>
            <a:ext cx="4101921" cy="1004971"/>
          </a:xfrm>
          <a:custGeom>
            <a:avLst/>
            <a:gdLst/>
            <a:ahLst/>
            <a:cxnLst/>
            <a:rect l="l" t="t" r="r" b="b"/>
            <a:pathLst>
              <a:path w="4101921" h="1004971">
                <a:moveTo>
                  <a:pt x="0" y="0"/>
                </a:moveTo>
                <a:lnTo>
                  <a:pt x="4101921" y="0"/>
                </a:lnTo>
                <a:lnTo>
                  <a:pt x="4101921" y="1004970"/>
                </a:lnTo>
                <a:lnTo>
                  <a:pt x="0" y="1004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028700"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/12</a:t>
            </a:r>
          </a:p>
        </p:txBody>
      </p:sp>
      <p:sp>
        <p:nvSpPr>
          <p:cNvPr id="11" name="TextBox 11"/>
          <p:cNvSpPr txBox="1"/>
          <p:nvPr/>
        </p:nvSpPr>
        <p:spPr>
          <a:xfrm>
            <a:off x="7437075" y="4441065"/>
            <a:ext cx="5057594" cy="1202380"/>
          </a:xfrm>
          <a:prstGeom prst="rect">
            <a:avLst/>
          </a:prstGeom>
        </p:spPr>
        <p:txBody>
          <a:bodyPr lIns="0" tIns="0" rIns="0" bIns="0" rtlCol="0" anchor="t">
            <a:spAutoFit/>
          </a:bodyPr>
          <a:lstStyle/>
          <a:p>
            <a:pPr algn="just">
              <a:lnSpc>
                <a:spcPts val="10360"/>
              </a:lnSpc>
            </a:pPr>
            <a:r>
              <a:rPr lang="en-US" sz="7400" u="sng" dirty="0">
                <a:solidFill>
                  <a:schemeClr val="bg1"/>
                </a:solidFill>
                <a:latin typeface="Lato"/>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7B96D4"/>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solidFill>
                  <a:srgbClr val="00B0F0"/>
                </a:solidFill>
              </a:endParaRPr>
            </a:p>
          </p:txBody>
        </p:sp>
      </p:grpSp>
      <p:sp>
        <p:nvSpPr>
          <p:cNvPr id="5" name="TextBox 5"/>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/02</a:t>
            </a:r>
          </a:p>
        </p:txBody>
      </p:sp>
      <p:sp>
        <p:nvSpPr>
          <p:cNvPr id="6" name="TextBox 6"/>
          <p:cNvSpPr txBox="1"/>
          <p:nvPr/>
        </p:nvSpPr>
        <p:spPr>
          <a:xfrm>
            <a:off x="7430858" y="3094743"/>
            <a:ext cx="7081682" cy="1202380"/>
          </a:xfrm>
          <a:prstGeom prst="rect">
            <a:avLst/>
          </a:prstGeom>
        </p:spPr>
        <p:txBody>
          <a:bodyPr lIns="0" tIns="0" rIns="0" bIns="0" rtlCol="0" anchor="t">
            <a:spAutoFit/>
          </a:bodyPr>
          <a:lstStyle/>
          <a:p>
            <a:pPr>
              <a:lnSpc>
                <a:spcPts val="10360"/>
              </a:lnSpc>
            </a:pPr>
            <a:r>
              <a:rPr lang="en-US" sz="7400" u="sng" dirty="0">
                <a:solidFill>
                  <a:schemeClr val="bg1"/>
                </a:solidFill>
                <a:latin typeface="Lato Bold"/>
              </a:rPr>
              <a:t>Contents</a:t>
            </a:r>
          </a:p>
        </p:txBody>
      </p:sp>
      <p:sp>
        <p:nvSpPr>
          <p:cNvPr id="7" name="TextBox 7"/>
          <p:cNvSpPr txBox="1"/>
          <p:nvPr/>
        </p:nvSpPr>
        <p:spPr>
          <a:xfrm>
            <a:off x="7430858" y="6817113"/>
            <a:ext cx="7912909" cy="1070610"/>
          </a:xfrm>
          <a:prstGeom prst="rect">
            <a:avLst/>
          </a:prstGeom>
        </p:spPr>
        <p:txBody>
          <a:bodyPr lIns="0" tIns="0" rIns="0" bIns="0" rtlCol="0" anchor="t">
            <a:spAutoFit/>
          </a:bodyPr>
          <a:lstStyle/>
          <a:p>
            <a:pPr algn="just">
              <a:lnSpc>
                <a:spcPts val="2879"/>
              </a:lnSpc>
            </a:pPr>
            <a:r>
              <a:rPr lang="en-US" sz="1799" dirty="0">
                <a:solidFill>
                  <a:srgbClr val="4D4D4D"/>
                </a:solidFill>
                <a:latin typeface="Lato"/>
              </a:rPr>
              <a:t>This presentation outlines the Employee Travel Booking Project for the .NET Track, including project objective, introduction, architecture, Project screen, Conclusion.</a:t>
            </a:r>
          </a:p>
        </p:txBody>
      </p:sp>
      <p:sp>
        <p:nvSpPr>
          <p:cNvPr id="8" name="Freeform 8"/>
          <p:cNvSpPr/>
          <p:nvPr/>
        </p:nvSpPr>
        <p:spPr>
          <a:xfrm>
            <a:off x="1028700" y="3237618"/>
            <a:ext cx="5672030" cy="4114800"/>
          </a:xfrm>
          <a:custGeom>
            <a:avLst/>
            <a:gdLst/>
            <a:ahLst/>
            <a:cxnLst/>
            <a:rect l="l" t="t" r="r" b="b"/>
            <a:pathLst>
              <a:path w="5672030" h="4114800">
                <a:moveTo>
                  <a:pt x="0" y="0"/>
                </a:moveTo>
                <a:lnTo>
                  <a:pt x="5672030" y="0"/>
                </a:lnTo>
                <a:lnTo>
                  <a:pt x="5672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7B96D4"/>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15001" y="2903819"/>
            <a:ext cx="4456965" cy="4479362"/>
          </a:xfrm>
          <a:custGeom>
            <a:avLst/>
            <a:gdLst/>
            <a:ahLst/>
            <a:cxnLst/>
            <a:rect l="l" t="t" r="r" b="b"/>
            <a:pathLst>
              <a:path w="4456965" h="4479362">
                <a:moveTo>
                  <a:pt x="0" y="0"/>
                </a:moveTo>
                <a:lnTo>
                  <a:pt x="4456965" y="0"/>
                </a:lnTo>
                <a:lnTo>
                  <a:pt x="4456965" y="4479362"/>
                </a:lnTo>
                <a:lnTo>
                  <a:pt x="0" y="4479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/03</a:t>
            </a:r>
          </a:p>
        </p:txBody>
      </p:sp>
      <p:sp>
        <p:nvSpPr>
          <p:cNvPr id="7" name="TextBox 7"/>
          <p:cNvSpPr txBox="1"/>
          <p:nvPr/>
        </p:nvSpPr>
        <p:spPr>
          <a:xfrm>
            <a:off x="7430858" y="3094743"/>
            <a:ext cx="7081682" cy="2583804"/>
          </a:xfrm>
          <a:prstGeom prst="rect">
            <a:avLst/>
          </a:prstGeom>
        </p:spPr>
        <p:txBody>
          <a:bodyPr lIns="0" tIns="0" rIns="0" bIns="0" rtlCol="0" anchor="t">
            <a:spAutoFit/>
          </a:bodyPr>
          <a:lstStyle/>
          <a:p>
            <a:pPr>
              <a:lnSpc>
                <a:spcPts val="10360"/>
              </a:lnSpc>
            </a:pPr>
            <a:r>
              <a:rPr lang="en-US" sz="7400" u="sng" dirty="0">
                <a:solidFill>
                  <a:schemeClr val="bg1"/>
                </a:solidFill>
                <a:latin typeface="Lato Bold"/>
              </a:rPr>
              <a:t>Problem Statement</a:t>
            </a:r>
          </a:p>
        </p:txBody>
      </p:sp>
      <p:sp>
        <p:nvSpPr>
          <p:cNvPr id="8" name="TextBox 8"/>
          <p:cNvSpPr txBox="1"/>
          <p:nvPr/>
        </p:nvSpPr>
        <p:spPr>
          <a:xfrm>
            <a:off x="7315200" y="6653599"/>
            <a:ext cx="7912909" cy="708660"/>
          </a:xfrm>
          <a:prstGeom prst="rect">
            <a:avLst/>
          </a:prstGeom>
        </p:spPr>
        <p:txBody>
          <a:bodyPr lIns="0" tIns="0" rIns="0" bIns="0" rtlCol="0" anchor="t">
            <a:spAutoFit/>
          </a:bodyPr>
          <a:lstStyle/>
          <a:p>
            <a:pPr algn="just">
              <a:lnSpc>
                <a:spcPts val="2879"/>
              </a:lnSpc>
            </a:pPr>
            <a:r>
              <a:rPr lang="en-US" sz="1799" dirty="0">
                <a:solidFill>
                  <a:srgbClr val="4D4D4D"/>
                </a:solidFill>
                <a:latin typeface="Lato"/>
              </a:rPr>
              <a:t>The project aims to address the need for an Employee Travel Booking system in the corporate world, streamlining the travel request processes.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7B96D4"/>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064996" y="2424611"/>
            <a:ext cx="3901606" cy="5437778"/>
          </a:xfrm>
          <a:custGeom>
            <a:avLst/>
            <a:gdLst/>
            <a:ahLst/>
            <a:cxnLst/>
            <a:rect l="l" t="t" r="r" b="b"/>
            <a:pathLst>
              <a:path w="3901606" h="5437778">
                <a:moveTo>
                  <a:pt x="0" y="0"/>
                </a:moveTo>
                <a:lnTo>
                  <a:pt x="3901606" y="0"/>
                </a:lnTo>
                <a:lnTo>
                  <a:pt x="3901606" y="5437778"/>
                </a:lnTo>
                <a:lnTo>
                  <a:pt x="0" y="5437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514431" y="5136920"/>
            <a:ext cx="966823" cy="2329693"/>
          </a:xfrm>
          <a:custGeom>
            <a:avLst/>
            <a:gdLst/>
            <a:ahLst/>
            <a:cxnLst/>
            <a:rect l="l" t="t" r="r" b="b"/>
            <a:pathLst>
              <a:path w="966823" h="2329693">
                <a:moveTo>
                  <a:pt x="0" y="0"/>
                </a:moveTo>
                <a:lnTo>
                  <a:pt x="966823" y="0"/>
                </a:lnTo>
                <a:lnTo>
                  <a:pt x="966823" y="2329692"/>
                </a:lnTo>
                <a:lnTo>
                  <a:pt x="0" y="2329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/04</a:t>
            </a:r>
          </a:p>
        </p:txBody>
      </p:sp>
      <p:sp>
        <p:nvSpPr>
          <p:cNvPr id="8" name="TextBox 8"/>
          <p:cNvSpPr txBox="1"/>
          <p:nvPr/>
        </p:nvSpPr>
        <p:spPr>
          <a:xfrm>
            <a:off x="7430858" y="3094743"/>
            <a:ext cx="7081682" cy="1202380"/>
          </a:xfrm>
          <a:prstGeom prst="rect">
            <a:avLst/>
          </a:prstGeom>
        </p:spPr>
        <p:txBody>
          <a:bodyPr lIns="0" tIns="0" rIns="0" bIns="0" rtlCol="0" anchor="t">
            <a:spAutoFit/>
          </a:bodyPr>
          <a:lstStyle/>
          <a:p>
            <a:pPr>
              <a:lnSpc>
                <a:spcPts val="10360"/>
              </a:lnSpc>
            </a:pPr>
            <a:r>
              <a:rPr lang="en-US" sz="7400" u="sng" dirty="0">
                <a:solidFill>
                  <a:schemeClr val="bg1"/>
                </a:solidFill>
                <a:latin typeface="Lato Bold"/>
              </a:rPr>
              <a:t>Objective</a:t>
            </a:r>
          </a:p>
        </p:txBody>
      </p:sp>
      <p:sp>
        <p:nvSpPr>
          <p:cNvPr id="9" name="TextBox 9"/>
          <p:cNvSpPr txBox="1"/>
          <p:nvPr/>
        </p:nvSpPr>
        <p:spPr>
          <a:xfrm>
            <a:off x="7430858" y="6793653"/>
            <a:ext cx="7912909" cy="1070610"/>
          </a:xfrm>
          <a:prstGeom prst="rect">
            <a:avLst/>
          </a:prstGeom>
        </p:spPr>
        <p:txBody>
          <a:bodyPr lIns="0" tIns="0" rIns="0" bIns="0" rtlCol="0" anchor="t">
            <a:spAutoFit/>
          </a:bodyPr>
          <a:lstStyle/>
          <a:p>
            <a:pPr algn="just">
              <a:lnSpc>
                <a:spcPts val="2879"/>
              </a:lnSpc>
            </a:pPr>
            <a:r>
              <a:rPr lang="en-US" sz="1799" dirty="0">
                <a:solidFill>
                  <a:srgbClr val="4D4D4D"/>
                </a:solidFill>
                <a:latin typeface="Lato"/>
              </a:rPr>
              <a:t>To develop an Employee Travel Booking Application that enables employees to request travel tickets and managers and to approve business travel requests efficiently.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7B96D4"/>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3308998"/>
            <a:ext cx="4623371" cy="4114800"/>
          </a:xfrm>
          <a:custGeom>
            <a:avLst/>
            <a:gdLst/>
            <a:ahLst/>
            <a:cxnLst/>
            <a:rect l="l" t="t" r="r" b="b"/>
            <a:pathLst>
              <a:path w="4623371" h="4114800">
                <a:moveTo>
                  <a:pt x="0" y="0"/>
                </a:moveTo>
                <a:lnTo>
                  <a:pt x="4623371" y="0"/>
                </a:lnTo>
                <a:lnTo>
                  <a:pt x="462337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/05</a:t>
            </a:r>
          </a:p>
        </p:txBody>
      </p:sp>
      <p:sp>
        <p:nvSpPr>
          <p:cNvPr id="7" name="TextBox 7"/>
          <p:cNvSpPr txBox="1"/>
          <p:nvPr/>
        </p:nvSpPr>
        <p:spPr>
          <a:xfrm>
            <a:off x="7430858" y="3094743"/>
            <a:ext cx="7081682" cy="1202380"/>
          </a:xfrm>
          <a:prstGeom prst="rect">
            <a:avLst/>
          </a:prstGeom>
        </p:spPr>
        <p:txBody>
          <a:bodyPr lIns="0" tIns="0" rIns="0" bIns="0" rtlCol="0" anchor="t">
            <a:spAutoFit/>
          </a:bodyPr>
          <a:lstStyle/>
          <a:p>
            <a:pPr>
              <a:lnSpc>
                <a:spcPts val="10360"/>
              </a:lnSpc>
            </a:pPr>
            <a:r>
              <a:rPr lang="en-US" sz="7400" u="sng" dirty="0">
                <a:solidFill>
                  <a:schemeClr val="bg1"/>
                </a:solidFill>
                <a:latin typeface="Lato Bold"/>
              </a:rPr>
              <a:t>Abstract</a:t>
            </a:r>
          </a:p>
        </p:txBody>
      </p:sp>
      <p:sp>
        <p:nvSpPr>
          <p:cNvPr id="8" name="TextBox 8"/>
          <p:cNvSpPr txBox="1"/>
          <p:nvPr/>
        </p:nvSpPr>
        <p:spPr>
          <a:xfrm>
            <a:off x="7430858" y="6704532"/>
            <a:ext cx="9828442" cy="2518410"/>
          </a:xfrm>
          <a:prstGeom prst="rect">
            <a:avLst/>
          </a:prstGeom>
        </p:spPr>
        <p:txBody>
          <a:bodyPr lIns="0" tIns="0" rIns="0" bIns="0" rtlCol="0" anchor="t">
            <a:spAutoFit/>
          </a:bodyPr>
          <a:lstStyle/>
          <a:p>
            <a:pPr algn="just">
              <a:lnSpc>
                <a:spcPts val="2879"/>
              </a:lnSpc>
            </a:pPr>
            <a:r>
              <a:rPr lang="en-US" sz="1799" dirty="0">
                <a:solidFill>
                  <a:srgbClr val="4D4D4D"/>
                </a:solidFill>
                <a:latin typeface="Lato"/>
              </a:rPr>
              <a:t>The Employee Travel Booking MVC Project redefines corporate travel management. This MVC-based application streamlines travel requests, integrating seamlessly with a robust database for secure data handling. With an intuitive web interface, employees submit requests, undergo manager approvals, and upon confirmation, travel agents finalize bookings. The MVC architecture ensures efficiency, centralization, and optimal communication throughout the travel management process. Simplifying complexities, this project is a dynamic solution for modern corporate travel needs.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7B96D4"/>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3520466"/>
            <a:ext cx="4819678" cy="4114800"/>
          </a:xfrm>
          <a:custGeom>
            <a:avLst/>
            <a:gdLst/>
            <a:ahLst/>
            <a:cxnLst/>
            <a:rect l="l" t="t" r="r" b="b"/>
            <a:pathLst>
              <a:path w="4819678" h="4114800">
                <a:moveTo>
                  <a:pt x="0" y="0"/>
                </a:moveTo>
                <a:lnTo>
                  <a:pt x="4819678" y="0"/>
                </a:lnTo>
                <a:lnTo>
                  <a:pt x="481967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/06</a:t>
            </a:r>
          </a:p>
        </p:txBody>
      </p:sp>
      <p:sp>
        <p:nvSpPr>
          <p:cNvPr id="7" name="TextBox 7"/>
          <p:cNvSpPr txBox="1"/>
          <p:nvPr/>
        </p:nvSpPr>
        <p:spPr>
          <a:xfrm>
            <a:off x="7430858" y="3094743"/>
            <a:ext cx="7081682" cy="1202380"/>
          </a:xfrm>
          <a:prstGeom prst="rect">
            <a:avLst/>
          </a:prstGeom>
        </p:spPr>
        <p:txBody>
          <a:bodyPr lIns="0" tIns="0" rIns="0" bIns="0" rtlCol="0" anchor="t">
            <a:spAutoFit/>
          </a:bodyPr>
          <a:lstStyle/>
          <a:p>
            <a:pPr>
              <a:lnSpc>
                <a:spcPts val="10360"/>
              </a:lnSpc>
            </a:pPr>
            <a:r>
              <a:rPr lang="en-US" sz="7400" u="sng" dirty="0">
                <a:solidFill>
                  <a:schemeClr val="bg1"/>
                </a:solidFill>
                <a:latin typeface="Lato Bold"/>
              </a:rPr>
              <a:t>Introduction</a:t>
            </a:r>
          </a:p>
        </p:txBody>
      </p:sp>
      <p:sp>
        <p:nvSpPr>
          <p:cNvPr id="8" name="TextBox 8"/>
          <p:cNvSpPr txBox="1"/>
          <p:nvPr/>
        </p:nvSpPr>
        <p:spPr>
          <a:xfrm>
            <a:off x="7430858" y="6843320"/>
            <a:ext cx="9485542" cy="1815625"/>
          </a:xfrm>
          <a:prstGeom prst="rect">
            <a:avLst/>
          </a:prstGeom>
        </p:spPr>
        <p:txBody>
          <a:bodyPr wrap="square" lIns="0" tIns="0" rIns="0" bIns="0" rtlCol="0" anchor="t">
            <a:spAutoFit/>
          </a:bodyPr>
          <a:lstStyle/>
          <a:p>
            <a:pPr algn="just">
              <a:lnSpc>
                <a:spcPts val="2879"/>
              </a:lnSpc>
            </a:pPr>
            <a:r>
              <a:rPr lang="en-US" sz="1799" dirty="0">
                <a:solidFill>
                  <a:srgbClr val="4D4D4D"/>
                </a:solidFill>
                <a:latin typeface="Lato"/>
              </a:rPr>
              <a:t>In today's fast-paced corporate world, where travel is a common necessity, our Employee Travel Booking MVC Application offers a unified solution for employees, managers, and travel agents. This versatile tool simplifies travel requests, enhances data security, Join us in exploring this all-in-one travel management solution that caters to the diverse needs of your organization.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40257" y="-5799530"/>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7B96D4"/>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438487" y="544519"/>
            <a:ext cx="1641626" cy="809837"/>
          </a:xfrm>
          <a:prstGeom prst="rect">
            <a:avLst/>
          </a:prstGeom>
        </p:spPr>
        <p:txBody>
          <a:bodyPr lIns="0" tIns="0" rIns="0" bIns="0" rtlCol="0" anchor="t">
            <a:spAutoFit/>
          </a:bodyPr>
          <a:lstStyle/>
          <a:p>
            <a:pPr algn="ctr">
              <a:lnSpc>
                <a:spcPts val="7000"/>
              </a:lnSpc>
            </a:pPr>
            <a:r>
              <a:rPr lang="en-US" sz="5000" dirty="0">
                <a:solidFill>
                  <a:srgbClr val="2E2E2E"/>
                </a:solidFill>
                <a:latin typeface="Lato Bold"/>
              </a:rPr>
              <a:t>/07</a:t>
            </a:r>
          </a:p>
        </p:txBody>
      </p:sp>
      <p:sp>
        <p:nvSpPr>
          <p:cNvPr id="7" name="TextBox 7"/>
          <p:cNvSpPr txBox="1"/>
          <p:nvPr/>
        </p:nvSpPr>
        <p:spPr>
          <a:xfrm>
            <a:off x="914400" y="1834501"/>
            <a:ext cx="13598140" cy="1202380"/>
          </a:xfrm>
          <a:prstGeom prst="rect">
            <a:avLst/>
          </a:prstGeom>
        </p:spPr>
        <p:txBody>
          <a:bodyPr wrap="square" lIns="0" tIns="0" rIns="0" bIns="0" rtlCol="0" anchor="t">
            <a:spAutoFit/>
          </a:bodyPr>
          <a:lstStyle/>
          <a:p>
            <a:pPr>
              <a:lnSpc>
                <a:spcPts val="10360"/>
              </a:lnSpc>
            </a:pPr>
            <a:r>
              <a:rPr lang="en-US" sz="7400" u="sng" dirty="0">
                <a:solidFill>
                  <a:schemeClr val="bg1"/>
                </a:solidFill>
                <a:latin typeface="Lato Bold"/>
              </a:rPr>
              <a:t>Architecture</a:t>
            </a:r>
          </a:p>
        </p:txBody>
      </p:sp>
      <p:pic>
        <p:nvPicPr>
          <p:cNvPr id="1026" name="Picture 2">
            <a:extLst>
              <a:ext uri="{FF2B5EF4-FFF2-40B4-BE49-F238E27FC236}">
                <a16:creationId xmlns:a16="http://schemas.microsoft.com/office/drawing/2014/main" id="{72D2BF10-2548-45DB-BBF0-73F0B7B37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359898"/>
            <a:ext cx="13973560" cy="4539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843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7B96D4"/>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415389" y="2242436"/>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/8</a:t>
            </a:r>
          </a:p>
        </p:txBody>
      </p:sp>
      <p:sp>
        <p:nvSpPr>
          <p:cNvPr id="7" name="TextBox 7"/>
          <p:cNvSpPr txBox="1"/>
          <p:nvPr/>
        </p:nvSpPr>
        <p:spPr>
          <a:xfrm>
            <a:off x="1028700" y="701992"/>
            <a:ext cx="7081682" cy="1202380"/>
          </a:xfrm>
          <a:prstGeom prst="rect">
            <a:avLst/>
          </a:prstGeom>
        </p:spPr>
        <p:txBody>
          <a:bodyPr lIns="0" tIns="0" rIns="0" bIns="0" rtlCol="0" anchor="t">
            <a:spAutoFit/>
          </a:bodyPr>
          <a:lstStyle/>
          <a:p>
            <a:pPr>
              <a:lnSpc>
                <a:spcPts val="10360"/>
              </a:lnSpc>
            </a:pPr>
            <a:r>
              <a:rPr lang="en-US" sz="7400" u="sng" dirty="0">
                <a:solidFill>
                  <a:schemeClr val="bg1"/>
                </a:solidFill>
                <a:latin typeface="Lato Bold"/>
              </a:rPr>
              <a:t>Project Screen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7B96D4"/>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415389" y="2453775"/>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a:solidFill>
                  <a:srgbClr val="2E2E2E"/>
                </a:solidFill>
                <a:latin typeface="Lato Bold"/>
              </a:rPr>
              <a:t>/9</a:t>
            </a:r>
          </a:p>
        </p:txBody>
      </p:sp>
      <p:sp>
        <p:nvSpPr>
          <p:cNvPr id="7" name="TextBox 7"/>
          <p:cNvSpPr txBox="1"/>
          <p:nvPr/>
        </p:nvSpPr>
        <p:spPr>
          <a:xfrm>
            <a:off x="1028700" y="701992"/>
            <a:ext cx="7081682" cy="1202380"/>
          </a:xfrm>
          <a:prstGeom prst="rect">
            <a:avLst/>
          </a:prstGeom>
        </p:spPr>
        <p:txBody>
          <a:bodyPr lIns="0" tIns="0" rIns="0" bIns="0" rtlCol="0" anchor="t">
            <a:spAutoFit/>
          </a:bodyPr>
          <a:lstStyle/>
          <a:p>
            <a:pPr>
              <a:lnSpc>
                <a:spcPts val="10360"/>
              </a:lnSpc>
            </a:pPr>
            <a:r>
              <a:rPr lang="en-US" sz="7400" u="sng" dirty="0">
                <a:solidFill>
                  <a:schemeClr val="bg1"/>
                </a:solidFill>
                <a:latin typeface="Lato Bold"/>
              </a:rPr>
              <a:t>Project Screen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329</Words>
  <Application>Microsoft Office PowerPoint</Application>
  <PresentationFormat>Custom</PresentationFormat>
  <Paragraphs>32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Lato Bold</vt:lpstr>
      <vt:lpstr>Lato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Employee Travel Booking App Presentation</dc:title>
  <cp:lastModifiedBy>Vidya Mane</cp:lastModifiedBy>
  <cp:revision>4</cp:revision>
  <dcterms:created xsi:type="dcterms:W3CDTF">2006-08-16T00:00:00Z</dcterms:created>
  <dcterms:modified xsi:type="dcterms:W3CDTF">2023-11-14T05:46:04Z</dcterms:modified>
  <dc:identifier>DAF0DC2oOdg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ff5c69e-9d09-4250-825e-b99a9d4db320_Enabled">
    <vt:lpwstr>true</vt:lpwstr>
  </property>
  <property fmtid="{D5CDD505-2E9C-101B-9397-08002B2CF9AE}" pid="3" name="MSIP_Label_6ff5c69e-9d09-4250-825e-b99a9d4db320_SetDate">
    <vt:lpwstr>2023-11-14T04:45:12Z</vt:lpwstr>
  </property>
  <property fmtid="{D5CDD505-2E9C-101B-9397-08002B2CF9AE}" pid="4" name="MSIP_Label_6ff5c69e-9d09-4250-825e-b99a9d4db320_Method">
    <vt:lpwstr>Standard</vt:lpwstr>
  </property>
  <property fmtid="{D5CDD505-2E9C-101B-9397-08002B2CF9AE}" pid="5" name="MSIP_Label_6ff5c69e-9d09-4250-825e-b99a9d4db320_Name">
    <vt:lpwstr>General</vt:lpwstr>
  </property>
  <property fmtid="{D5CDD505-2E9C-101B-9397-08002B2CF9AE}" pid="6" name="MSIP_Label_6ff5c69e-9d09-4250-825e-b99a9d4db320_SiteId">
    <vt:lpwstr>d79da2e9-d03a-4707-9da7-67a34ac6465c</vt:lpwstr>
  </property>
  <property fmtid="{D5CDD505-2E9C-101B-9397-08002B2CF9AE}" pid="7" name="MSIP_Label_6ff5c69e-9d09-4250-825e-b99a9d4db320_ActionId">
    <vt:lpwstr>87ebd623-54e8-4c0f-a77d-b328aeec687b</vt:lpwstr>
  </property>
  <property fmtid="{D5CDD505-2E9C-101B-9397-08002B2CF9AE}" pid="8" name="MSIP_Label_6ff5c69e-9d09-4250-825e-b99a9d4db320_ContentBits">
    <vt:lpwstr>0</vt:lpwstr>
  </property>
</Properties>
</file>